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69" r:id="rId8"/>
    <p:sldId id="272" r:id="rId9"/>
    <p:sldId id="273" r:id="rId10"/>
    <p:sldId id="271" r:id="rId11"/>
    <p:sldId id="268" r:id="rId12"/>
    <p:sldId id="264" r:id="rId13"/>
    <p:sldId id="284" r:id="rId14"/>
    <p:sldId id="266" r:id="rId15"/>
    <p:sldId id="270" r:id="rId16"/>
    <p:sldId id="283" r:id="rId17"/>
    <p:sldId id="258" r:id="rId18"/>
    <p:sldId id="265" r:id="rId19"/>
    <p:sldId id="261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72" d="100"/>
          <a:sy n="172" d="100"/>
        </p:scale>
        <p:origin x="1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872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2A2002C-CD12-43FA-AD89-F3F16EE034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EBF4B6B-0649-4739-B0C6-C34A4D8704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80EA-64D4-4347-B2F9-53EEF339D1DD}" type="datetimeFigureOut">
              <a:rPr lang="fi-FI" smtClean="0"/>
              <a:t>15.5.2025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2092AEB-B767-487B-AC97-77F08CDB5A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38BD6B2-8620-4287-8C44-EC1F3A56FE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DCE5A-9F3B-4F95-96C1-4B2DB46C5E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23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306BC-0F7A-4DD3-AADD-CB8E8B9B452B}" type="datetimeFigureOut">
              <a:rPr lang="fi-FI" smtClean="0"/>
              <a:t>15.5.2025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18EC4-0D59-4DAD-B668-896F3A8988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00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austa">
            <a:extLst>
              <a:ext uri="{FF2B5EF4-FFF2-40B4-BE49-F238E27FC236}">
                <a16:creationId xmlns:a16="http://schemas.microsoft.com/office/drawing/2014/main" id="{0D9F7A1B-7AE0-4A23-B097-48E70814F98B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231FCEDE-40F6-4328-BFB2-9A7AAED3EBA6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9" name="NOK Symboli">
              <a:extLst>
                <a:ext uri="{FF2B5EF4-FFF2-40B4-BE49-F238E27FC236}">
                  <a16:creationId xmlns:a16="http://schemas.microsoft.com/office/drawing/2014/main" id="{B20E814C-8A8C-4D9B-8EEF-C9D49CA15AC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  <p:pic>
          <p:nvPicPr>
            <p:cNvPr id="10" name="NOK Vaalea">
              <a:extLst>
                <a:ext uri="{FF2B5EF4-FFF2-40B4-BE49-F238E27FC236}">
                  <a16:creationId xmlns:a16="http://schemas.microsoft.com/office/drawing/2014/main" id="{30342ED8-0398-47B7-B085-4F5ACF8FDA5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13984" y="1293967"/>
              <a:ext cx="1740234" cy="1882141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15E561D-3E06-48D5-B4B9-F6464D047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52802"/>
            <a:ext cx="9144000" cy="553998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E27BFCE-234A-4286-AB97-6DFB2E43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45200"/>
            <a:ext cx="9144000" cy="363600"/>
          </a:xfrm>
        </p:spPr>
        <p:txBody>
          <a:bodyPr/>
          <a:lstStyle>
            <a:lvl1pPr marL="0" indent="0" algn="ctr">
              <a:buNone/>
              <a:defRPr sz="2400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565F10-F371-40F0-9351-899BEB75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177600"/>
            <a:ext cx="2743200" cy="31320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8AE43D9-B37B-49EA-841D-4FDBA72F74A4}" type="datetime1">
              <a:rPr lang="fi-FI" smtClean="0"/>
              <a:t>15.5.2025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45BF0D-B765-42D4-B5B2-BCB732EA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585587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sikko Alaotsikk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>
            <a:extLst>
              <a:ext uri="{FF2B5EF4-FFF2-40B4-BE49-F238E27FC236}">
                <a16:creationId xmlns:a16="http://schemas.microsoft.com/office/drawing/2014/main" id="{EC261127-0CB0-47C6-A00F-1A71D4CE8009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8755" y="180000"/>
            <a:ext cx="11833200" cy="6498000"/>
            <a:chOff x="178755" y="180000"/>
            <a:chExt cx="11833200" cy="6498000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41D2B27E-8788-449C-9EA5-885E4141E6D7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8755" y="180000"/>
              <a:ext cx="11833200" cy="6498000"/>
            </a:xfrm>
            <a:prstGeom prst="rect">
              <a:avLst/>
            </a:prstGeom>
            <a:solidFill>
              <a:srgbClr val="EEE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NOK tunnus tumma">
              <a:extLst>
                <a:ext uri="{FF2B5EF4-FFF2-40B4-BE49-F238E27FC236}">
                  <a16:creationId xmlns:a16="http://schemas.microsoft.com/office/drawing/2014/main" id="{ECF8D0C0-02E4-474A-A5EA-411B5260080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6"/>
              <a:ext cx="459850" cy="523407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775E39F-6191-404F-8280-6B975B70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00" y="4291200"/>
            <a:ext cx="9144000" cy="553998"/>
          </a:xfrm>
        </p:spPr>
        <p:txBody>
          <a:bodyPr anchor="b"/>
          <a:lstStyle>
            <a:lvl1pPr algn="ct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8CAEBD-A687-44FD-9340-D561518B9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800" y="5310000"/>
            <a:ext cx="9144000" cy="363600"/>
          </a:xfrm>
        </p:spPr>
        <p:txBody>
          <a:bodyPr/>
          <a:lstStyle>
            <a:lvl1pPr marL="0" indent="0" algn="ctr">
              <a:buNone/>
              <a:defRPr sz="2400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717BDF-764B-4028-9DA4-CF375D03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00" y="6177600"/>
            <a:ext cx="1252800" cy="3132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B5AD9532-3E92-4319-9E8D-34C7CFACE470}" type="datetime1">
              <a:rPr lang="fi-FI" smtClean="0"/>
              <a:t>15.5.2025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970363-BC50-47EF-A916-AC777397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2202" y="6177600"/>
            <a:ext cx="2961197" cy="31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20E7A3-C5B6-4CCB-AD9A-8873545A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88807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täysleveä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K symboli keskivaalea">
            <a:extLst>
              <a:ext uri="{FF2B5EF4-FFF2-40B4-BE49-F238E27FC236}">
                <a16:creationId xmlns:a16="http://schemas.microsoft.com/office/drawing/2014/main" id="{6997B3DC-B544-48B9-A6B9-0FC8D3DFF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200"/>
            <a:ext cx="10515600" cy="498598"/>
          </a:xfrm>
        </p:spPr>
        <p:txBody>
          <a:bodyPr anchor="t" anchorCtr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6279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eksti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0" y="691200"/>
            <a:ext cx="5259600" cy="997200"/>
          </a:xfrm>
        </p:spPr>
        <p:txBody>
          <a:bodyPr anchor="t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0" y="2131200"/>
            <a:ext cx="5259600" cy="43596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2FA0A9C-01AE-4998-BCF1-B6A9A3C3FC6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5550344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7" name="NOK symboli keskivaalea">
            <a:extLst>
              <a:ext uri="{FF2B5EF4-FFF2-40B4-BE49-F238E27FC236}">
                <a16:creationId xmlns:a16="http://schemas.microsoft.com/office/drawing/2014/main" id="{6997B3DC-B544-48B9-A6B9-0FC8D3DFF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97123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ja värillinen taust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6988B99B-61F9-421D-B6A2-DF062D21F81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78755" y="180000"/>
            <a:ext cx="11833200" cy="6498000"/>
            <a:chOff x="178755" y="180000"/>
            <a:chExt cx="11833200" cy="649800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3CB50E03-9D35-4B33-AE70-8B11750934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78755" y="180000"/>
              <a:ext cx="11833200" cy="6498000"/>
            </a:xfrm>
            <a:prstGeom prst="rect">
              <a:avLst/>
            </a:prstGeom>
            <a:solidFill>
              <a:srgbClr val="EEE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1" name="NOK tunnus tumma">
              <a:extLst>
                <a:ext uri="{FF2B5EF4-FFF2-40B4-BE49-F238E27FC236}">
                  <a16:creationId xmlns:a16="http://schemas.microsoft.com/office/drawing/2014/main" id="{D23CC75C-E3F0-4381-9B74-AEE9C3B441C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6"/>
              <a:ext cx="459850" cy="523407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00" y="1550701"/>
            <a:ext cx="9144000" cy="498598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800" y="2743200"/>
            <a:ext cx="7203600" cy="312120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66420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uva värillinen taust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D964C130-6733-420E-B7A0-FDE8D143E864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-1" y="0"/>
            <a:ext cx="7170140" cy="6858000"/>
            <a:chOff x="-1" y="0"/>
            <a:chExt cx="7170140" cy="6858000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CF57FE85-607C-476E-9E56-0421D9493659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-1" y="0"/>
              <a:ext cx="7170140" cy="6858000"/>
            </a:xfrm>
            <a:prstGeom prst="rect">
              <a:avLst/>
            </a:prstGeom>
            <a:solidFill>
              <a:srgbClr val="EEE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NOK tunnus tumma">
              <a:extLst>
                <a:ext uri="{FF2B5EF4-FFF2-40B4-BE49-F238E27FC236}">
                  <a16:creationId xmlns:a16="http://schemas.microsoft.com/office/drawing/2014/main" id="{51E83C0C-7D18-4734-B0A1-10EE3C90EF4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6"/>
              <a:ext cx="459850" cy="523407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800" y="1051200"/>
            <a:ext cx="5256000" cy="997196"/>
          </a:xfrm>
        </p:spPr>
        <p:txBody>
          <a:bodyPr anchor="t" anchorCtr="0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800" y="2365200"/>
            <a:ext cx="5256000" cy="412560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85A3451-B0A8-4F07-B7EE-61B221D43D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0138" y="0"/>
            <a:ext cx="5021861" cy="6857999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86018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eksti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51200"/>
            <a:ext cx="5259600" cy="1098000"/>
          </a:xfrm>
        </p:spPr>
        <p:txBody>
          <a:bodyPr anchor="t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2365200"/>
            <a:ext cx="5259600" cy="41256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3E12C108-3A75-4BD7-B49E-4F0577D3C3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913" y="188912"/>
            <a:ext cx="5334000" cy="648017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NOK symboli keskivaalea">
            <a:extLst>
              <a:ext uri="{FF2B5EF4-FFF2-40B4-BE49-F238E27FC236}">
                <a16:creationId xmlns:a16="http://schemas.microsoft.com/office/drawing/2014/main" id="{C13BE862-9620-462A-BE50-E09AD5DE6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53216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Teksti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K symboli keskivaalea">
            <a:extLst>
              <a:ext uri="{FF2B5EF4-FFF2-40B4-BE49-F238E27FC236}">
                <a16:creationId xmlns:a16="http://schemas.microsoft.com/office/drawing/2014/main" id="{6997B3DC-B544-48B9-A6B9-0FC8D3DFF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00" y="691200"/>
            <a:ext cx="9360000" cy="5544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1200"/>
            <a:ext cx="5259600" cy="43596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74820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K symboli keskivaalea">
            <a:extLst>
              <a:ext uri="{FF2B5EF4-FFF2-40B4-BE49-F238E27FC236}">
                <a16:creationId xmlns:a16="http://schemas.microsoft.com/office/drawing/2014/main" id="{6997B3DC-B544-48B9-A6B9-0FC8D3DFF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200"/>
            <a:ext cx="10515600" cy="498598"/>
          </a:xfrm>
        </p:spPr>
        <p:txBody>
          <a:bodyPr anchor="t" anchorCtr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2400"/>
            <a:ext cx="5068800" cy="4471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8FEFEAF-B8C1-415F-9591-E7506F0D27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5002" y="2012400"/>
            <a:ext cx="5068800" cy="4471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6289848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palstaa Ala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K symboli keskivaalea">
            <a:extLst>
              <a:ext uri="{FF2B5EF4-FFF2-40B4-BE49-F238E27FC236}">
                <a16:creationId xmlns:a16="http://schemas.microsoft.com/office/drawing/2014/main" id="{6997B3DC-B544-48B9-A6B9-0FC8D3DFF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200"/>
            <a:ext cx="10515600" cy="498598"/>
          </a:xfrm>
        </p:spPr>
        <p:txBody>
          <a:bodyPr anchor="t" anchorCtr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0F78A8D-402C-49EB-945F-5085DF7F5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067236" cy="628650"/>
          </a:xfrm>
        </p:spPr>
        <p:txBody>
          <a:bodyPr anchor="b"/>
          <a:lstStyle>
            <a:lvl1pPr marL="0" indent="0">
              <a:buNone/>
              <a:defRPr sz="2400" b="0" i="0" cap="none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320586-C587-45F5-846D-2FB2F2940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067236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6E3323B-C295-4CC6-ADE1-69579CA7E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976" y="1681163"/>
            <a:ext cx="5070412" cy="628650"/>
          </a:xfrm>
        </p:spPr>
        <p:txBody>
          <a:bodyPr anchor="b"/>
          <a:lstStyle>
            <a:lvl1pPr marL="0" indent="0">
              <a:buNone/>
              <a:defRPr sz="2400" b="0" i="0" cap="none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FA73E46-2815-4699-BF61-72A53DC8E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976" y="2505075"/>
            <a:ext cx="507041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46522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K symboli keskivaalea">
            <a:extLst>
              <a:ext uri="{FF2B5EF4-FFF2-40B4-BE49-F238E27FC236}">
                <a16:creationId xmlns:a16="http://schemas.microsoft.com/office/drawing/2014/main" id="{6997B3DC-B544-48B9-A6B9-0FC8D3DFF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200"/>
            <a:ext cx="10515600" cy="615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2981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sikko_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austa">
            <a:extLst>
              <a:ext uri="{FF2B5EF4-FFF2-40B4-BE49-F238E27FC236}">
                <a16:creationId xmlns:a16="http://schemas.microsoft.com/office/drawing/2014/main" id="{C35FA306-A5FE-432E-9458-1BE1535D6B7D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871EB2C-3E5A-4C11-ABD8-14625FECF492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9" name="NOK Symboli">
              <a:extLst>
                <a:ext uri="{FF2B5EF4-FFF2-40B4-BE49-F238E27FC236}">
                  <a16:creationId xmlns:a16="http://schemas.microsoft.com/office/drawing/2014/main" id="{54F86DB4-D2F8-440E-8318-8F14E1FFB7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775E39F-6191-404F-8280-6B975B70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00" y="3675600"/>
            <a:ext cx="9144000" cy="1231200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8CAEBD-A687-44FD-9340-D561518B9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800" y="5245200"/>
            <a:ext cx="9144000" cy="363600"/>
          </a:xfrm>
        </p:spPr>
        <p:txBody>
          <a:bodyPr/>
          <a:lstStyle>
            <a:lvl1pPr marL="0" indent="0" algn="ctr">
              <a:buNone/>
              <a:defRPr sz="2400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717BDF-764B-4028-9DA4-CF375D03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3200" y="6177600"/>
            <a:ext cx="2743200" cy="3132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21951EE-5244-4ED9-96C7-26094C4718D8}" type="datetime1">
              <a:rPr lang="fi-FI" smtClean="0"/>
              <a:t>15.5.2025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20E7A3-C5B6-4CCB-AD9A-8873545A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6357195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Aloitu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austa">
            <a:extLst>
              <a:ext uri="{FF2B5EF4-FFF2-40B4-BE49-F238E27FC236}">
                <a16:creationId xmlns:a16="http://schemas.microsoft.com/office/drawing/2014/main" id="{0D9F7A1B-7AE0-4A23-B097-48E70814F98B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231FCEDE-40F6-4328-BFB2-9A7AAED3EBA6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9" name="NOK Symboli">
              <a:extLst>
                <a:ext uri="{FF2B5EF4-FFF2-40B4-BE49-F238E27FC236}">
                  <a16:creationId xmlns:a16="http://schemas.microsoft.com/office/drawing/2014/main" id="{B20E814C-8A8C-4D9B-8EEF-C9D49CA15AC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  <p:pic>
          <p:nvPicPr>
            <p:cNvPr id="10" name="NOK Vaalea">
              <a:extLst>
                <a:ext uri="{FF2B5EF4-FFF2-40B4-BE49-F238E27FC236}">
                  <a16:creationId xmlns:a16="http://schemas.microsoft.com/office/drawing/2014/main" id="{30342ED8-0398-47B7-B085-4F5ACF8FDA5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13984" y="1293967"/>
              <a:ext cx="1740234" cy="1882141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15E561D-3E06-48D5-B4B9-F6464D047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52802"/>
            <a:ext cx="9144000" cy="553998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E27BFCE-234A-4286-AB97-6DFB2E43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45200"/>
            <a:ext cx="9144000" cy="363600"/>
          </a:xfrm>
        </p:spPr>
        <p:txBody>
          <a:bodyPr/>
          <a:lstStyle>
            <a:lvl1pPr marL="0" indent="0" algn="ctr">
              <a:buNone/>
              <a:defRPr sz="2400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565F10-F371-40F0-9351-899BEB75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177600"/>
            <a:ext cx="2743200" cy="31320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8AE43D9-B37B-49EA-841D-4FDBA72F74A4}" type="datetime1">
              <a:rPr lang="fi-FI" smtClean="0"/>
              <a:t>15.5.2025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45BF0D-B765-42D4-B5B2-BCB732EA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1752878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 kuva värillinen taust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DD296297-0F81-404B-AABD-6E11798007A5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-1" y="0"/>
            <a:ext cx="7170140" cy="6858000"/>
            <a:chOff x="-1" y="0"/>
            <a:chExt cx="7170140" cy="685800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1427DDEF-FB6D-425D-992D-17B3A1FAEF1D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-1" y="0"/>
              <a:ext cx="7170140" cy="685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NOK Symboli">
              <a:extLst>
                <a:ext uri="{FF2B5EF4-FFF2-40B4-BE49-F238E27FC236}">
                  <a16:creationId xmlns:a16="http://schemas.microsoft.com/office/drawing/2014/main" id="{4EE8E029-9377-473D-839F-3A5C14B75DF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800" y="1051200"/>
            <a:ext cx="5256000" cy="997196"/>
          </a:xfrm>
        </p:spPr>
        <p:txBody>
          <a:bodyPr anchor="t" anchorCtr="0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800" y="2365200"/>
            <a:ext cx="5256000" cy="4125600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85A3451-B0A8-4F07-B7EE-61B221D43D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0138" y="0"/>
            <a:ext cx="5021861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215574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opetu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>
            <a:extLst>
              <a:ext uri="{FF2B5EF4-FFF2-40B4-BE49-F238E27FC236}">
                <a16:creationId xmlns:a16="http://schemas.microsoft.com/office/drawing/2014/main" id="{EAC19D70-125D-4ADB-AA11-92B3D3FDB771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3ACDA01A-0588-46D6-9E56-466F87058F28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73793EBC-9D74-433E-919A-0D20CBFA2BFE}"/>
                </a:ext>
              </a:extLst>
            </p:cNvPr>
            <p:cNvSpPr txBox="1"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3944470" y="6089202"/>
              <a:ext cx="4303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600" spc="300" dirty="0">
                  <a:solidFill>
                    <a:schemeClr val="bg1"/>
                  </a:solidFill>
                </a:rPr>
                <a:t>NOKIANKAUPUNKI.FI</a:t>
              </a:r>
            </a:p>
          </p:txBody>
        </p:sp>
        <p:pic>
          <p:nvPicPr>
            <p:cNvPr id="7" name="NOK Symboli">
              <a:extLst>
                <a:ext uri="{FF2B5EF4-FFF2-40B4-BE49-F238E27FC236}">
                  <a16:creationId xmlns:a16="http://schemas.microsoft.com/office/drawing/2014/main" id="{0CFC2252-28B6-4FF8-9010-8D3E9CB8330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  <p:pic>
          <p:nvPicPr>
            <p:cNvPr id="8" name="NOK Slogan nega">
              <a:extLst>
                <a:ext uri="{FF2B5EF4-FFF2-40B4-BE49-F238E27FC236}">
                  <a16:creationId xmlns:a16="http://schemas.microsoft.com/office/drawing/2014/main" id="{950AA662-8156-4151-8C68-EA255CE9875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81149" y="2197100"/>
              <a:ext cx="9029700" cy="246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14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ja värillinen taust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austa">
            <a:extLst>
              <a:ext uri="{FF2B5EF4-FFF2-40B4-BE49-F238E27FC236}">
                <a16:creationId xmlns:a16="http://schemas.microsoft.com/office/drawing/2014/main" id="{4561C6D9-816A-43A3-B7EA-A4A5A16BB8F6}"/>
              </a:ext>
            </a:extLst>
          </p:cNvPr>
          <p:cNvGrpSpPr/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1B17B05-F937-4CBA-A028-1F4571AB9B6C}"/>
                </a:ext>
              </a:extLst>
            </p:cNvPr>
            <p:cNvSpPr/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9" name="NOK Symboli">
              <a:extLst>
                <a:ext uri="{FF2B5EF4-FFF2-40B4-BE49-F238E27FC236}">
                  <a16:creationId xmlns:a16="http://schemas.microsoft.com/office/drawing/2014/main" id="{4EE8E029-9377-473D-839F-3A5C14B75DFD}"/>
                </a:ext>
              </a:extLst>
            </p:cNvPr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00" y="1184400"/>
            <a:ext cx="9144000" cy="1231200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800" y="2743200"/>
            <a:ext cx="7203600" cy="3121200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01711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uva värillinen taust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DD296297-0F81-404B-AABD-6E11798007A5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-1" y="0"/>
            <a:ext cx="7170140" cy="6858000"/>
            <a:chOff x="-1" y="0"/>
            <a:chExt cx="7170140" cy="685800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1427DDEF-FB6D-425D-992D-17B3A1FAEF1D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-1" y="0"/>
              <a:ext cx="7170140" cy="685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NOK Symboli">
              <a:extLst>
                <a:ext uri="{FF2B5EF4-FFF2-40B4-BE49-F238E27FC236}">
                  <a16:creationId xmlns:a16="http://schemas.microsoft.com/office/drawing/2014/main" id="{4EE8E029-9377-473D-839F-3A5C14B75DF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800" y="1051200"/>
            <a:ext cx="5256000" cy="997196"/>
          </a:xfrm>
        </p:spPr>
        <p:txBody>
          <a:bodyPr anchor="t" anchorCtr="0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800" y="2365200"/>
            <a:ext cx="5256000" cy="4125600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85A3451-B0A8-4F07-B7EE-61B221D43D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0138" y="0"/>
            <a:ext cx="5021861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456055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uva värillinen taust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C0C8DCD7-3483-4563-B080-7ECCCF197035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-1" y="0"/>
            <a:ext cx="7170140" cy="6858000"/>
            <a:chOff x="-1" y="0"/>
            <a:chExt cx="7170140" cy="6858000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1E27F4D9-7188-4BC9-BE26-DF4591C7B87E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-1" y="0"/>
              <a:ext cx="7170140" cy="6858000"/>
            </a:xfrm>
            <a:prstGeom prst="rect">
              <a:avLst/>
            </a:prstGeom>
            <a:solidFill>
              <a:srgbClr val="8B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NOK tunnus tumma">
              <a:extLst>
                <a:ext uri="{FF2B5EF4-FFF2-40B4-BE49-F238E27FC236}">
                  <a16:creationId xmlns:a16="http://schemas.microsoft.com/office/drawing/2014/main" id="{807FB5AD-E53E-41C1-A64A-6735E8F7DF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6"/>
              <a:ext cx="459850" cy="523407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800" y="1051200"/>
            <a:ext cx="5256000" cy="997196"/>
          </a:xfrm>
        </p:spPr>
        <p:txBody>
          <a:bodyPr anchor="t" anchorCtr="0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800" y="2365200"/>
            <a:ext cx="5256000" cy="412560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85A3451-B0A8-4F07-B7EE-61B221D43D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0138" y="0"/>
            <a:ext cx="5021861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72323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palstaa alaotsiko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:a16="http://schemas.microsoft.com/office/drawing/2014/main" id="{288048FF-6F52-4CD6-8687-4717531F217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00297A89-7884-45C3-A95E-3785E3956B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8" name="NOK tunnus tumma">
              <a:extLst>
                <a:ext uri="{FF2B5EF4-FFF2-40B4-BE49-F238E27FC236}">
                  <a16:creationId xmlns:a16="http://schemas.microsoft.com/office/drawing/2014/main" id="{BC3FCFB3-22FC-48D1-91DF-A676C503084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6"/>
              <a:ext cx="459850" cy="523407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800" y="1116901"/>
            <a:ext cx="10515600" cy="498598"/>
          </a:xfrm>
        </p:spPr>
        <p:txBody>
          <a:bodyPr anchor="ctr" anchorCtr="0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C5BB2A-A694-4380-AACF-C4E8D1452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067236" cy="628650"/>
          </a:xfrm>
        </p:spPr>
        <p:txBody>
          <a:bodyPr anchor="b"/>
          <a:lstStyle>
            <a:lvl1pPr marL="0" indent="0">
              <a:buNone/>
              <a:defRPr sz="2400" b="0" i="0" cap="none" spc="3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B1E4A37-7BBE-46D0-9F08-AD1EA4E29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067236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93E500C-F205-40EC-AA61-AB7B75DCE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976" y="1681163"/>
            <a:ext cx="5070412" cy="628650"/>
          </a:xfrm>
        </p:spPr>
        <p:txBody>
          <a:bodyPr anchor="b"/>
          <a:lstStyle>
            <a:lvl1pPr marL="0" indent="0">
              <a:buNone/>
              <a:defRPr sz="2400" b="0" i="0" cap="none" spc="3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23320AC-4BAF-483A-A729-474A32EA3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976" y="2505075"/>
            <a:ext cx="5070411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D71FE918-40E0-4970-B6AB-44BBD6DBC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0800" y="6177600"/>
            <a:ext cx="468000" cy="313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333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äjän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A3F12553-F8A7-4F14-8BDD-783319A300BD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CD6BBF6-0A26-4DDF-824E-F7E19A99D20D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20" name="NOK tunnus tumma">
              <a:extLst>
                <a:ext uri="{FF2B5EF4-FFF2-40B4-BE49-F238E27FC236}">
                  <a16:creationId xmlns:a16="http://schemas.microsoft.com/office/drawing/2014/main" id="{9319B06D-3A4A-4C3A-BE9F-16D7E9EA44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6"/>
              <a:ext cx="459850" cy="523407"/>
            </a:xfrm>
            <a:prstGeom prst="rect">
              <a:avLst/>
            </a:prstGeom>
          </p:spPr>
        </p:pic>
        <p:pic>
          <p:nvPicPr>
            <p:cNvPr id="21" name="NOK logo pysty">
              <a:extLst>
                <a:ext uri="{FF2B5EF4-FFF2-40B4-BE49-F238E27FC236}">
                  <a16:creationId xmlns:a16="http://schemas.microsoft.com/office/drawing/2014/main" id="{B80968E0-9ACF-4B6E-91E0-2F2EA172678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469954" y="893041"/>
              <a:ext cx="1235646" cy="1336407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800" y="3081600"/>
            <a:ext cx="10515600" cy="554400"/>
          </a:xfrm>
        </p:spPr>
        <p:txBody>
          <a:bodyPr anchor="ctr" anchorCtr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4CAE294-C867-4B57-B65B-90AA5A95BE0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58560" y="3634320"/>
            <a:ext cx="5070412" cy="628650"/>
          </a:xfrm>
        </p:spPr>
        <p:txBody>
          <a:bodyPr anchor="b"/>
          <a:lstStyle>
            <a:lvl1pPr marL="0" indent="0" algn="ctr">
              <a:buNone/>
              <a:defRPr sz="2400" b="0" i="0" cap="none" spc="300" baseline="0">
                <a:solidFill>
                  <a:srgbClr val="3030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nimike</a:t>
            </a:r>
            <a:r>
              <a:rPr lang="en-US" dirty="0"/>
              <a:t> / </a:t>
            </a:r>
            <a:r>
              <a:rPr lang="en-US" dirty="0" err="1"/>
              <a:t>titteli</a:t>
            </a:r>
            <a:endParaRPr lang="en-US" dirty="0"/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7E9A62FD-BC80-4E99-AE0D-8A356EEF1A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7543" y="4479652"/>
            <a:ext cx="5070412" cy="45301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303030"/>
                </a:solidFill>
              </a:defRPr>
            </a:lvl1pPr>
            <a:lvl2pPr marL="18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 marL="36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 marL="54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 marL="72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r>
              <a:rPr lang="fi-FI" sz="1800" b="0" i="0" u="none" strike="noStrike" dirty="0">
                <a:effectLst/>
                <a:latin typeface="Calibri" panose="020F0502020204030204" pitchFamily="34" charset="0"/>
              </a:rPr>
              <a:t>Esittäjän sähköpostiosoite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FBA3FE4D-5F5B-476C-827D-3B59AF0B0C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7543" y="4942360"/>
            <a:ext cx="5070412" cy="45301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800">
                <a:solidFill>
                  <a:srgbClr val="303030"/>
                </a:solidFill>
              </a:defRPr>
            </a:lvl1pPr>
            <a:lvl2pPr marL="18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 marL="36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 marL="54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 marL="72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Esittäjän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LinkedIn-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61ECD5A0-E2AC-41A4-AC94-571445FD40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7543" y="5405068"/>
            <a:ext cx="5070412" cy="45301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800">
                <a:solidFill>
                  <a:srgbClr val="303030"/>
                </a:solidFill>
              </a:defRPr>
            </a:lvl1pPr>
            <a:lvl2pPr marL="18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 marL="36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 marL="54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 marL="72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Esittäjän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Twitter-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43570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ärillinen taust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>
            <a:extLst>
              <a:ext uri="{FF2B5EF4-FFF2-40B4-BE49-F238E27FC236}">
                <a16:creationId xmlns:a16="http://schemas.microsoft.com/office/drawing/2014/main" id="{EAC19D70-125D-4ADB-AA11-92B3D3FDB771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3ACDA01A-0588-46D6-9E56-466F87058F28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" name="NOK Symboli">
              <a:extLst>
                <a:ext uri="{FF2B5EF4-FFF2-40B4-BE49-F238E27FC236}">
                  <a16:creationId xmlns:a16="http://schemas.microsoft.com/office/drawing/2014/main" id="{0CFC2252-28B6-4FF8-9010-8D3E9CB8330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37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>
            <a:extLst>
              <a:ext uri="{FF2B5EF4-FFF2-40B4-BE49-F238E27FC236}">
                <a16:creationId xmlns:a16="http://schemas.microsoft.com/office/drawing/2014/main" id="{EAC19D70-125D-4ADB-AA11-92B3D3FDB771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3ACDA01A-0588-46D6-9E56-466F87058F28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73793EBC-9D74-433E-919A-0D20CBFA2BFE}"/>
                </a:ext>
              </a:extLst>
            </p:cNvPr>
            <p:cNvSpPr txBox="1"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3944470" y="6089202"/>
              <a:ext cx="4303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600" spc="300" dirty="0">
                  <a:solidFill>
                    <a:schemeClr val="bg1"/>
                  </a:solidFill>
                </a:rPr>
                <a:t>NOKIANKAUPUNKI.FI</a:t>
              </a:r>
            </a:p>
          </p:txBody>
        </p:sp>
        <p:pic>
          <p:nvPicPr>
            <p:cNvPr id="7" name="NOK Symboli">
              <a:extLst>
                <a:ext uri="{FF2B5EF4-FFF2-40B4-BE49-F238E27FC236}">
                  <a16:creationId xmlns:a16="http://schemas.microsoft.com/office/drawing/2014/main" id="{0CFC2252-28B6-4FF8-9010-8D3E9CB8330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  <p:pic>
          <p:nvPicPr>
            <p:cNvPr id="8" name="NOK Slogan nega">
              <a:extLst>
                <a:ext uri="{FF2B5EF4-FFF2-40B4-BE49-F238E27FC236}">
                  <a16:creationId xmlns:a16="http://schemas.microsoft.com/office/drawing/2014/main" id="{950AA662-8156-4151-8C68-EA255CE9875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81149" y="2197100"/>
              <a:ext cx="9029700" cy="246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582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C429D20-B394-4CCC-8BB0-371809AB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607"/>
            <a:ext cx="105156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AA3127-A753-4F77-B642-2C43FE57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E77590-E189-4D9B-BEA7-5FDC1D561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0800" y="6177600"/>
            <a:ext cx="468000" cy="313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E0E339-C2C8-4EC5-A9D0-7BC2B8D92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A583-325A-4B49-A370-3CAF8D8C9C2C}" type="datetimeFigureOut">
              <a:rPr lang="fi-FI" smtClean="0"/>
              <a:t>15.5.2025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B1EE2C-BEEC-4AFC-AE04-C60CBB464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8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1pPr>
      <a:lvl2pPr marL="33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2pPr>
      <a:lvl3pPr marL="51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3pPr>
      <a:lvl4pPr marL="69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4pPr>
      <a:lvl5pPr marL="87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C429D20-B394-4CCC-8BB0-371809AB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607"/>
            <a:ext cx="105156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AA3127-A753-4F77-B642-2C43FE57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E77590-E189-4D9B-BEA7-5FDC1D561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0800" y="6177600"/>
            <a:ext cx="468000" cy="313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8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91" r:id="rId3"/>
    <p:sldLayoutId id="2147483690" r:id="rId4"/>
    <p:sldLayoutId id="2147483689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1pPr>
      <a:lvl2pPr marL="33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2pPr>
      <a:lvl3pPr marL="51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3pPr>
      <a:lvl4pPr marL="69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4pPr>
      <a:lvl5pPr marL="87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F8BC6C-166F-4A1E-9182-DE673C129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Vanhempainilta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037A0659-412D-4A36-85A5-86A9480B8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Uudet seiskat 2025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DDFA0B6-E382-4B57-946C-C96C0A66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CAB9-9E56-4E75-8155-93A66794E946}" type="datetime1">
              <a:rPr lang="fi-FI" smtClean="0"/>
              <a:t>15.5.2025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2C2F281-C957-426A-9BCA-8D601ACD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512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7778A-819B-4554-B55E-9AAFD793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Jos koulun aloitus jännittää: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29D342-5F92-4CED-A73F-4C3F0AF3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b="1" dirty="0"/>
              <a:t>Koulukuraattorille tai kouluyhteisöohjaajalle voi varata ajan ja tulla tutustumaan koulun tiloihin etukäteen vaikka kesäkuussa tai elokuun alussa.</a:t>
            </a:r>
          </a:p>
          <a:p>
            <a:pPr lvl="1"/>
            <a:r>
              <a:rPr lang="fi-FI" sz="3200" b="1" dirty="0"/>
              <a:t>Sari Arosarka 040-844 3911</a:t>
            </a:r>
          </a:p>
          <a:p>
            <a:pPr lvl="1"/>
            <a:r>
              <a:rPr lang="fi-FI" sz="3200" b="1" dirty="0"/>
              <a:t>Mika Önkki 040-162 7364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3FB17EE-62E0-416E-8BA2-DBA0B6C2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10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3E73D-DB01-4F43-9F1A-A6E6B9803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797" y="3412391"/>
            <a:ext cx="5284269" cy="31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7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159884-92EC-4BED-B575-5B264973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123" y="308800"/>
            <a:ext cx="5652038" cy="498598"/>
          </a:xfrm>
        </p:spPr>
        <p:txBody>
          <a:bodyPr/>
          <a:lstStyle/>
          <a:p>
            <a:r>
              <a:rPr lang="fi-FI" dirty="0"/>
              <a:t>Opon opiskelusta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1E3461-17CF-459D-B536-32D012B6E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70" y="1802109"/>
            <a:ext cx="10456920" cy="4688691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OPOT: Kati Kettunen, Marika Ranta, Minna Virkki (yht. NVK)</a:t>
            </a:r>
          </a:p>
          <a:p>
            <a:r>
              <a:rPr lang="fi-FI" dirty="0"/>
              <a:t>Opoa opiskellaan joka luokalla.</a:t>
            </a:r>
          </a:p>
          <a:p>
            <a:r>
              <a:rPr lang="fi-FI" dirty="0"/>
              <a:t>Henkilökohtaista opintojen ohjausta kasilta alkaen.</a:t>
            </a:r>
          </a:p>
          <a:p>
            <a:r>
              <a:rPr lang="fi-FI" dirty="0"/>
              <a:t>Seiskaluokan aikana opinto-ohjauksessa harjoitellaan </a:t>
            </a:r>
          </a:p>
          <a:p>
            <a:pPr marL="0" indent="0">
              <a:buNone/>
            </a:pPr>
            <a:r>
              <a:rPr lang="fi-FI" dirty="0"/>
              <a:t>mm. opiskelutaitoja, tehdään positiivinen cv ja tutustutaan itseen.</a:t>
            </a:r>
          </a:p>
          <a:p>
            <a:r>
              <a:rPr lang="fi-FI" dirty="0"/>
              <a:t>Nuorta on tärkeä kehua myös kotona.</a:t>
            </a:r>
          </a:p>
          <a:p>
            <a:r>
              <a:rPr lang="fi-FI" dirty="0"/>
              <a:t>Kasiluokkaa ja ysiluokkaa varten valitaan valinnaisaineet.</a:t>
            </a:r>
          </a:p>
          <a:p>
            <a:r>
              <a:rPr lang="fi-FI" dirty="0"/>
              <a:t>Yläkoulussa tutustutaan ammatteihin ja koulutusaloihin. Työelämään tutustumisia </a:t>
            </a:r>
          </a:p>
          <a:p>
            <a:pPr lvl="3"/>
            <a:r>
              <a:rPr lang="fi-FI" dirty="0"/>
              <a:t>7. luokalla 2 päivää koulun siistijöiden kanssa</a:t>
            </a:r>
          </a:p>
          <a:p>
            <a:pPr lvl="3"/>
            <a:r>
              <a:rPr lang="fi-FI" dirty="0"/>
              <a:t>8. luokalla 1 vko </a:t>
            </a:r>
          </a:p>
          <a:p>
            <a:pPr lvl="3"/>
            <a:r>
              <a:rPr lang="fi-FI" dirty="0"/>
              <a:t>9. luokalla 2 </a:t>
            </a:r>
            <a:r>
              <a:rPr lang="fi-FI" dirty="0" err="1"/>
              <a:t>vkoa</a:t>
            </a:r>
            <a:endParaRPr lang="fi-FI" dirty="0"/>
          </a:p>
          <a:p>
            <a:r>
              <a:rPr lang="fi-FI" dirty="0"/>
              <a:t>Yläkoululaisen kanssa on hyvä keskustella ammateista ja työelämästä.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96A47B-B82D-4ECE-B504-84347B35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E0BA9CC-ACAC-4ECE-A8D6-471639F4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652" y="308800"/>
            <a:ext cx="4055148" cy="28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30CF54-4826-4DDC-A9B0-BCA06C53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294" y="406374"/>
            <a:ext cx="9144000" cy="997196"/>
          </a:xfrm>
        </p:spPr>
        <p:txBody>
          <a:bodyPr/>
          <a:lstStyle/>
          <a:p>
            <a:r>
              <a:rPr lang="fi-FI" dirty="0"/>
              <a:t>Valtakunnalliset uudistukset 1.8.2025 alkaen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94A9F8-E838-4635-A4C0-66F1AF43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600" y="1557580"/>
            <a:ext cx="8113790" cy="4620020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Tuen uudistus</a:t>
            </a:r>
          </a:p>
          <a:p>
            <a:pPr lvl="2"/>
            <a:r>
              <a:rPr lang="fi-FI" dirty="0"/>
              <a:t>Kolmeportainen tuki poistuu</a:t>
            </a:r>
          </a:p>
          <a:p>
            <a:pPr lvl="2"/>
            <a:r>
              <a:rPr lang="fi-FI" dirty="0"/>
              <a:t>Jatkossa on tarjolla ryhmäkohtaista tukea ja oppilaskohtaista tukea -&gt; tavoitteena tuen vaikuttavuuden paraneminen</a:t>
            </a:r>
          </a:p>
          <a:p>
            <a:pPr lvl="2"/>
            <a:r>
              <a:rPr lang="fi-FI" dirty="0"/>
              <a:t>Tuen toteuttamiseksi saatu lisäresurssi  ja koulutusta henkilökunnalle</a:t>
            </a:r>
          </a:p>
          <a:p>
            <a:pPr lvl="2"/>
            <a:r>
              <a:rPr lang="fi-FI" dirty="0"/>
              <a:t>Tiedotamme asiasta lisää syksyllä</a:t>
            </a:r>
          </a:p>
          <a:p>
            <a:r>
              <a:rPr lang="fi-FI" b="1" dirty="0"/>
              <a:t>Järjestyssääntöjen päivitys</a:t>
            </a:r>
          </a:p>
          <a:p>
            <a:pPr lvl="2"/>
            <a:r>
              <a:rPr lang="fi-FI" dirty="0"/>
              <a:t>Nokian koulut ottavat käyttöön yhteiset järjestyssäännöt.</a:t>
            </a:r>
          </a:p>
          <a:p>
            <a:pPr lvl="2"/>
            <a:r>
              <a:rPr lang="fi-FI" dirty="0"/>
              <a:t>Perusopetuslaki tiukentaa merkittävästi kännyköiden käyttöä koulussa.</a:t>
            </a:r>
          </a:p>
          <a:p>
            <a:pPr lvl="2"/>
            <a:r>
              <a:rPr lang="fi-FI" dirty="0"/>
              <a:t>Kommentointimahdollisuus on myös huoltajilla. Siitä tulee Wilmaan linkki.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E36B1A-1C3F-4B22-94F3-B9F68C31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19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8DD035-DA21-4398-A177-9F117834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65" y="431738"/>
            <a:ext cx="10515600" cy="498598"/>
          </a:xfrm>
        </p:spPr>
        <p:txBody>
          <a:bodyPr/>
          <a:lstStyle/>
          <a:p>
            <a:r>
              <a:rPr lang="fi-FI" dirty="0"/>
              <a:t>Uudet luokat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7CEB4F-3E78-4FEE-BD3B-96BAE388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158"/>
            <a:ext cx="10515600" cy="51302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sz="3400" b="1" dirty="0"/>
              <a:t>Tärkein uusi ”oppiaine”: erilaisten ihmisten kanssa työskentely ja koulun tavoille opettelu.</a:t>
            </a:r>
          </a:p>
          <a:p>
            <a:r>
              <a:rPr lang="fi-FI" sz="3400" b="1" dirty="0"/>
              <a:t>Tavoitteemme on toimivat ryhmät, joissa oppiminen sujuu ja joissa myös viihdytään.</a:t>
            </a:r>
          </a:p>
          <a:p>
            <a:r>
              <a:rPr lang="fi-FI" sz="3400" b="1" dirty="0"/>
              <a:t>Välkät ovat yhteiset, oppitunnit opiskellaan oman luokan kanssa tai sekaryhmissä.</a:t>
            </a:r>
          </a:p>
          <a:p>
            <a:r>
              <a:rPr lang="fi-FI" sz="3400" b="1" dirty="0" err="1"/>
              <a:t>Ryhmäyttämiset</a:t>
            </a:r>
            <a:r>
              <a:rPr lang="fi-FI" sz="3400" b="1" dirty="0"/>
              <a:t> alkavat syksyllä heti koulun alettua ja jatkuvat koko yläkoulun ajan. </a:t>
            </a:r>
            <a:r>
              <a:rPr lang="fi-FI" sz="3400" b="1" dirty="0" err="1"/>
              <a:t>Luokanohjaajatunneilla</a:t>
            </a:r>
            <a:r>
              <a:rPr lang="fi-FI" sz="3400" b="1" dirty="0"/>
              <a:t> keskitytään oman luokan kanssa olemiseen.</a:t>
            </a:r>
          </a:p>
          <a:p>
            <a:r>
              <a:rPr lang="fi-FI" sz="3400" b="1" dirty="0"/>
              <a:t>Uusi ryhmähenki muodostuu usein nopeasti. Jokainen rakentaa sitä omalta osaltaan.</a:t>
            </a:r>
          </a:p>
          <a:p>
            <a:r>
              <a:rPr lang="fi-FI" sz="3400" b="1" dirty="0"/>
              <a:t>Uusi koulu tuo uusia tuttuja ja ystäviä!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F2E6B92-5B3D-453A-A2C9-AF2C3DFD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13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C4E2E1C-1450-4FDB-8540-F8887FFC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779" y="5208328"/>
            <a:ext cx="4523021" cy="15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3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928742-2E66-422B-8E24-842208A9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Luokanohjaajat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1577A0-D776-4ADF-9964-869949CE7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7A Alpi Linjama</a:t>
            </a:r>
          </a:p>
          <a:p>
            <a:r>
              <a:rPr lang="fi-FI" dirty="0"/>
              <a:t>7B Kristiina Hietanen</a:t>
            </a:r>
          </a:p>
          <a:p>
            <a:r>
              <a:rPr lang="fi-FI" dirty="0"/>
              <a:t>7C Vesa Kylmänen</a:t>
            </a:r>
          </a:p>
          <a:p>
            <a:r>
              <a:rPr lang="fi-FI" dirty="0"/>
              <a:t>7D Santeri Hietala</a:t>
            </a:r>
          </a:p>
          <a:p>
            <a:r>
              <a:rPr lang="fi-FI" dirty="0"/>
              <a:t>7E Kaisa Mustonen</a:t>
            </a:r>
          </a:p>
          <a:p>
            <a:r>
              <a:rPr lang="fi-FI" dirty="0"/>
              <a:t>7F Anne Nurmi</a:t>
            </a:r>
          </a:p>
          <a:p>
            <a:r>
              <a:rPr lang="fi-FI" dirty="0"/>
              <a:t>7G Roosa Niemi</a:t>
            </a:r>
          </a:p>
          <a:p>
            <a:r>
              <a:rPr lang="fi-FI" dirty="0"/>
              <a:t>7H Matias Leskelä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2C82B4-D357-4E78-8054-36531259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14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F4D94D3-E6C2-4C6B-8E83-CA83C1F0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83" y="2293879"/>
            <a:ext cx="6456046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9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310459-F9F1-4EC2-A577-ADC03AFF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51200"/>
            <a:ext cx="5256000" cy="498598"/>
          </a:xfrm>
        </p:spPr>
        <p:txBody>
          <a:bodyPr/>
          <a:lstStyle/>
          <a:p>
            <a:r>
              <a:rPr lang="fi-FI" dirty="0"/>
              <a:t>Emäkosken koulu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AC54C4-39CB-4B07-91DF-12CCDBB59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Eteläisen Nokian suuri yläkoulu</a:t>
            </a:r>
          </a:p>
          <a:p>
            <a:r>
              <a:rPr lang="fi-FI" b="1" dirty="0"/>
              <a:t>530 oppilasta</a:t>
            </a:r>
          </a:p>
          <a:p>
            <a:r>
              <a:rPr lang="fi-FI" b="1" dirty="0"/>
              <a:t>45 opettajaa, 5 koulunkäynninohjaajaa, oppilashuollon ja hallinnon väkeä</a:t>
            </a:r>
          </a:p>
          <a:p>
            <a:r>
              <a:rPr lang="fi-FI" b="1" dirty="0"/>
              <a:t>Meille on tärkeää: turvallisuus, yhteisöllisyys, ystävällisyys, suvaitsevaisuus ja osallisuus.</a:t>
            </a:r>
          </a:p>
          <a:p>
            <a:r>
              <a:rPr lang="fi-FI" b="1" dirty="0" err="1"/>
              <a:t>Emppiksestä</a:t>
            </a:r>
            <a:r>
              <a:rPr lang="fi-FI" b="1" dirty="0"/>
              <a:t> eväät elämään!</a:t>
            </a:r>
          </a:p>
          <a:p>
            <a:endParaRPr lang="fi-FI" dirty="0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F2373A23-A088-4B92-8BD3-8EF89125FB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r="25600"/>
          <a:stretch>
            <a:fillRect/>
          </a:stretch>
        </p:blipFill>
        <p:spPr/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0C454D-1942-4006-8C3A-C15700915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186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16E95B2-C231-449F-8E0B-FC805DB9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3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1790933-8D6D-4FD0-B7C4-93CB5C3BD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1" y="0"/>
            <a:ext cx="10748135" cy="76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18613E-3A0F-4EC7-A2E0-C02DE404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Yläkoulu on kasvun ja kehityksen aikaa…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F76610-F9CA-4950-9405-65C502DFF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Koulumotivaatio voi vaihdella, rajoja venytellään. Aikuisten pitää jaksaa olla vahvoja ja tiivistää rivejä, että rajat kuitenkin pysyvät.</a:t>
            </a:r>
          </a:p>
          <a:p>
            <a:endParaRPr lang="fi-FI" dirty="0"/>
          </a:p>
        </p:txBody>
      </p:sp>
      <p:pic>
        <p:nvPicPr>
          <p:cNvPr id="16" name="Kuvan paikkamerkki 15">
            <a:extLst>
              <a:ext uri="{FF2B5EF4-FFF2-40B4-BE49-F238E27FC236}">
                <a16:creationId xmlns:a16="http://schemas.microsoft.com/office/drawing/2014/main" id="{EC131B7E-C060-46F2-91F2-849B1D535A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396" r="1139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86E670-349F-4DE7-B3CE-A77E035E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023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25992A-DC1C-4D7A-B972-00C8D937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2714324"/>
            <a:ext cx="5256000" cy="3776476"/>
          </a:xfrm>
        </p:spPr>
        <p:txBody>
          <a:bodyPr/>
          <a:lstStyle/>
          <a:p>
            <a:r>
              <a:rPr lang="fi-FI" dirty="0"/>
              <a:t>Kaverisuhteista tulee entistä tärkeämpiä.</a:t>
            </a:r>
          </a:p>
          <a:p>
            <a:r>
              <a:rPr lang="fi-FI" dirty="0"/>
              <a:t>Itsetunto on haavoittuva.</a:t>
            </a:r>
          </a:p>
          <a:p>
            <a:r>
              <a:rPr lang="fi-FI" dirty="0"/>
              <a:t>Sosiaaliset ja itsesäätelyn taidot kehittyvät.</a:t>
            </a:r>
          </a:p>
          <a:p>
            <a:endParaRPr lang="fi-FI" dirty="0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C59B9246-BDD2-4B64-9336-A9025B650D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572" r="1457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38CB1ED-3899-4DF7-94A0-06257AD4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B319F8-88DB-4F55-A416-763C47BB4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2" y="211756"/>
            <a:ext cx="2665709" cy="205018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4E1D0D4-8847-4E42-A528-E4E47C77C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615" y="4428000"/>
            <a:ext cx="24669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52AECD-CE67-4237-AE9A-DCC75800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Uni, liikunta ja ruokailu (ruutuaikakin) edelleen tärkeitä (ja vaativat vanhemman huolenpitoa)</a:t>
            </a:r>
          </a:p>
          <a:p>
            <a:r>
              <a:rPr lang="fi-FI" dirty="0"/>
              <a:t>Aikuisen huolenpito ja rakkaus ovat edelleen kullan arvoisia ja kerrassaan välttämättömiä.</a:t>
            </a:r>
          </a:p>
          <a:p>
            <a:endParaRPr lang="fi-FI" dirty="0"/>
          </a:p>
        </p:txBody>
      </p:sp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33D3493A-50AD-44C6-BE2B-492AEF88BF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33" r="19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ABCEF2-7880-436A-B455-C77B0A18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178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67B58F-7F72-496C-8F1C-807C5265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139" y="1479676"/>
            <a:ext cx="5021861" cy="2293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3200" dirty="0"/>
              <a:t>Jokainen nuori on jonkun lapsi.</a:t>
            </a:r>
            <a:br>
              <a:rPr lang="fi-FI" sz="3200" dirty="0"/>
            </a:br>
            <a:r>
              <a:rPr lang="fi-FI" sz="3200" dirty="0"/>
              <a:t>Jokainen on matkalla kohti aikuisuutta.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/>
              <a:t>Meidän - jo perillä olevien - tehtävä on auttaa sillä matkalla. </a:t>
            </a:r>
          </a:p>
        </p:txBody>
      </p:sp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2C1ADB68-CC74-49B3-AF47-782CFF3E9A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594" r="2559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1298CC-E3E2-4636-9F01-FF821B78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353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C1B151-92F9-44EC-A9EA-AEAE53FC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590" y="559299"/>
            <a:ext cx="9144000" cy="498598"/>
          </a:xfrm>
        </p:spPr>
        <p:txBody>
          <a:bodyPr/>
          <a:lstStyle/>
          <a:p>
            <a:r>
              <a:rPr lang="fi-FI" dirty="0" err="1"/>
              <a:t>Emppiksen</a:t>
            </a:r>
            <a:r>
              <a:rPr lang="fi-FI" dirty="0"/>
              <a:t> opiskeluhuolto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990F94-21AD-4E1D-9E05-83B7F7844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12" y="1251285"/>
            <a:ext cx="11993080" cy="5082916"/>
          </a:xfrm>
        </p:spPr>
        <p:txBody>
          <a:bodyPr numCol="2">
            <a:noAutofit/>
          </a:bodyPr>
          <a:lstStyle/>
          <a:p>
            <a:r>
              <a:rPr lang="fi-FI" dirty="0"/>
              <a:t>Opiskeluhuolto on huolenpitoa kouluyhteisöstä ja nuoren elämästä.</a:t>
            </a:r>
          </a:p>
          <a:p>
            <a:r>
              <a:rPr lang="fi-FI" dirty="0"/>
              <a:t>Opiskeluhuollolla voidaan tukea yksittäistä oppilasta tai koko ryhmää tai koko koulua.</a:t>
            </a:r>
          </a:p>
          <a:p>
            <a:r>
              <a:rPr lang="fi-FI" dirty="0"/>
              <a:t>Yhteisöllinen opiskeluhuolto kuuluu kaikille koulun työntekijöille.</a:t>
            </a:r>
          </a:p>
          <a:p>
            <a:r>
              <a:rPr lang="fi-FI" dirty="0"/>
              <a:t>Opiskeluhuoltoryhmä kokoontuu koululla lähes viikoittain.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Opiskeluhuoltoryhmän jäsenet:</a:t>
            </a:r>
          </a:p>
          <a:p>
            <a:pPr lvl="1"/>
            <a:r>
              <a:rPr lang="fi-FI" dirty="0"/>
              <a:t>Koulukuraattori </a:t>
            </a:r>
          </a:p>
          <a:p>
            <a:pPr lvl="1"/>
            <a:r>
              <a:rPr lang="fi-FI" dirty="0"/>
              <a:t>Koulupsykologi </a:t>
            </a:r>
          </a:p>
          <a:p>
            <a:pPr lvl="1"/>
            <a:r>
              <a:rPr lang="fi-FI" dirty="0"/>
              <a:t>Kouluterveydenhoitaja </a:t>
            </a:r>
          </a:p>
          <a:p>
            <a:pPr lvl="1"/>
            <a:r>
              <a:rPr lang="fi-FI" dirty="0"/>
              <a:t>Opinto-ohjaajat </a:t>
            </a:r>
          </a:p>
          <a:p>
            <a:pPr lvl="1"/>
            <a:r>
              <a:rPr lang="fi-FI" dirty="0"/>
              <a:t>Kouluyhteisöohjaaja</a:t>
            </a:r>
          </a:p>
          <a:p>
            <a:pPr lvl="1"/>
            <a:r>
              <a:rPr lang="fi-FI" dirty="0"/>
              <a:t>Koulunkäynninohjaaja </a:t>
            </a:r>
          </a:p>
          <a:p>
            <a:pPr lvl="1"/>
            <a:r>
              <a:rPr lang="fi-FI" dirty="0"/>
              <a:t>Apulaisrehtori </a:t>
            </a:r>
          </a:p>
          <a:p>
            <a:pPr lvl="1"/>
            <a:r>
              <a:rPr lang="fi-FI" dirty="0"/>
              <a:t>Rehtori</a:t>
            </a:r>
          </a:p>
          <a:p>
            <a:pPr lvl="1"/>
            <a:r>
              <a:rPr lang="fi-FI" dirty="0"/>
              <a:t>Koulunuorisotyöntekijät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FA756B-B04D-4D11-9C4D-AB7B5F96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E17825C-F80B-47B3-8502-C9F464121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26" y="4241589"/>
            <a:ext cx="4152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154B69-5274-4402-920C-7CBB65D6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00" y="744301"/>
            <a:ext cx="9144000" cy="498598"/>
          </a:xfrm>
        </p:spPr>
        <p:txBody>
          <a:bodyPr/>
          <a:lstStyle/>
          <a:p>
            <a:r>
              <a:rPr lang="fi-FI" dirty="0"/>
              <a:t>Kouluyhteisöohjaaja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54212D-6F5E-42D5-BC59-9C7A6839F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699" y="2143125"/>
            <a:ext cx="9143999" cy="4034475"/>
          </a:xfrm>
        </p:spPr>
        <p:txBody>
          <a:bodyPr>
            <a:normAutofit/>
          </a:bodyPr>
          <a:lstStyle/>
          <a:p>
            <a:r>
              <a:rPr lang="fi-FI" dirty="0"/>
              <a:t>Mika Önkki</a:t>
            </a:r>
          </a:p>
          <a:p>
            <a:r>
              <a:rPr lang="fi-FI" dirty="0"/>
              <a:t>Mukana välitunneilla ja avuksi muutenkin</a:t>
            </a:r>
          </a:p>
          <a:p>
            <a:r>
              <a:rPr lang="fi-FI" dirty="0"/>
              <a:t>Saa jutella ja tulla kertomaan kaikenlaista</a:t>
            </a:r>
          </a:p>
          <a:p>
            <a:r>
              <a:rPr lang="fi-FI" dirty="0"/>
              <a:t>Tukea esim. yksinäisille ja erilaisiin arjen haasteisiin kuten koulujännitykseen.</a:t>
            </a:r>
          </a:p>
          <a:p>
            <a:r>
              <a:rPr lang="fi-FI" dirty="0" err="1"/>
              <a:t>Välituntitoimintaa</a:t>
            </a:r>
            <a:r>
              <a:rPr lang="fi-FI" dirty="0"/>
              <a:t>: pelejä, liikkumista, punttisalia, rauhoittumista</a:t>
            </a:r>
          </a:p>
          <a:p>
            <a:r>
              <a:rPr lang="fi-FI" dirty="0"/>
              <a:t>Ohjaa tarvittaessa eteenpäin opiskeluhuoltoon</a:t>
            </a:r>
          </a:p>
          <a:p>
            <a:r>
              <a:rPr lang="fi-FI" dirty="0" err="1"/>
              <a:t>Instassa</a:t>
            </a:r>
            <a:r>
              <a:rPr lang="fi-FI" dirty="0"/>
              <a:t> @</a:t>
            </a:r>
            <a:r>
              <a:rPr lang="fi-FI" dirty="0" err="1"/>
              <a:t>koppariemppis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36E978-2FB2-4D28-B281-B79E5193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8080"/>
      </p:ext>
    </p:extLst>
  </p:cSld>
  <p:clrMapOvr>
    <a:masterClrMapping/>
  </p:clrMapOvr>
</p:sld>
</file>

<file path=ppt/theme/theme1.xml><?xml version="1.0" encoding="utf-8"?>
<a:theme xmlns:a="http://schemas.openxmlformats.org/drawingml/2006/main" name="Tumma_tausta">
  <a:themeElements>
    <a:clrScheme name="NOK Tumma tausta">
      <a:dk1>
        <a:srgbClr val="404040"/>
      </a:dk1>
      <a:lt1>
        <a:srgbClr val="FFFFFF"/>
      </a:lt1>
      <a:dk2>
        <a:srgbClr val="515151"/>
      </a:dk2>
      <a:lt2>
        <a:srgbClr val="FFFFFF"/>
      </a:lt2>
      <a:accent1>
        <a:srgbClr val="4F95DD"/>
      </a:accent1>
      <a:accent2>
        <a:srgbClr val="EDE679"/>
      </a:accent2>
      <a:accent3>
        <a:srgbClr val="112C5F"/>
      </a:accent3>
      <a:accent4>
        <a:srgbClr val="8ADBFF"/>
      </a:accent4>
      <a:accent5>
        <a:srgbClr val="4F95DD"/>
      </a:accent5>
      <a:accent6>
        <a:srgbClr val="EDE679"/>
      </a:accent6>
      <a:hlink>
        <a:srgbClr val="FFFFFF"/>
      </a:hlink>
      <a:folHlink>
        <a:srgbClr val="FFFFFF"/>
      </a:folHlink>
    </a:clrScheme>
    <a:fontScheme name="Nokian kaupunki (Tahoma)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n kaupunki - korjattu uusi pohja (1).pptx" id="{20AE98EA-8FDB-44D8-8EC8-4B8C15CD7687}" vid="{4711A001-557C-4718-B975-6799B39E8B36}"/>
    </a:ext>
  </a:extLst>
</a:theme>
</file>

<file path=ppt/theme/theme2.xml><?xml version="1.0" encoding="utf-8"?>
<a:theme xmlns:a="http://schemas.openxmlformats.org/drawingml/2006/main" name="Vaalea tausta">
  <a:themeElements>
    <a:clrScheme name="NOK Vaalea tausta">
      <a:dk1>
        <a:srgbClr val="404040"/>
      </a:dk1>
      <a:lt1>
        <a:srgbClr val="FFFFFF"/>
      </a:lt1>
      <a:dk2>
        <a:srgbClr val="515151"/>
      </a:dk2>
      <a:lt2>
        <a:srgbClr val="FFFFFF"/>
      </a:lt2>
      <a:accent1>
        <a:srgbClr val="4F95DD"/>
      </a:accent1>
      <a:accent2>
        <a:srgbClr val="EDE679"/>
      </a:accent2>
      <a:accent3>
        <a:srgbClr val="112C5F"/>
      </a:accent3>
      <a:accent4>
        <a:srgbClr val="8ADBFF"/>
      </a:accent4>
      <a:accent5>
        <a:srgbClr val="4F95DD"/>
      </a:accent5>
      <a:accent6>
        <a:srgbClr val="EDE679"/>
      </a:accent6>
      <a:hlink>
        <a:srgbClr val="112C5F"/>
      </a:hlink>
      <a:folHlink>
        <a:srgbClr val="112C5F"/>
      </a:folHlink>
    </a:clrScheme>
    <a:fontScheme name="Nokian kaupunki (Tahoma)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n kaupunki - korjattu uusi pohja (1).pptx" id="{20AE98EA-8FDB-44D8-8EC8-4B8C15CD7687}" vid="{ED926966-67B7-465F-9DAE-ED7CB2D8A7C3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0A17E66FA6D74AB58CCE4ECF844F56" ma:contentTypeVersion="15" ma:contentTypeDescription="Luo uusi asiakirja." ma:contentTypeScope="" ma:versionID="186263cbb395c5cb58b607bfd76ca045">
  <xsd:schema xmlns:xsd="http://www.w3.org/2001/XMLSchema" xmlns:xs="http://www.w3.org/2001/XMLSchema" xmlns:p="http://schemas.microsoft.com/office/2006/metadata/properties" xmlns:ns3="d3b89496-8dad-4ef0-b3f1-e4dde6fd10da" xmlns:ns4="55212e5a-c148-427e-a007-8c8d61ac9dbd" targetNamespace="http://schemas.microsoft.com/office/2006/metadata/properties" ma:root="true" ma:fieldsID="d1272175b2b6074c54bfd82862716992" ns3:_="" ns4:_="">
    <xsd:import namespace="d3b89496-8dad-4ef0-b3f1-e4dde6fd10da"/>
    <xsd:import namespace="55212e5a-c148-427e-a007-8c8d61ac9d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89496-8dad-4ef0-b3f1-e4dde6fd1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12e5a-c148-427e-a007-8c8d61ac9d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D6CEE1-D371-4CFB-9630-D92C20E54673}">
  <ds:schemaRefs>
    <ds:schemaRef ds:uri="http://purl.org/dc/elements/1.1/"/>
    <ds:schemaRef ds:uri="d3b89496-8dad-4ef0-b3f1-e4dde6fd10da"/>
    <ds:schemaRef ds:uri="http://purl.org/dc/terms/"/>
    <ds:schemaRef ds:uri="http://schemas.microsoft.com/office/2006/metadata/properties"/>
    <ds:schemaRef ds:uri="55212e5a-c148-427e-a007-8c8d61ac9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BF160B-037D-47E8-AD7B-9BBAB026E8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4A47D8-95D3-47F6-8F95-5C001477AB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b89496-8dad-4ef0-b3f1-e4dde6fd10da"/>
    <ds:schemaRef ds:uri="55212e5a-c148-427e-a007-8c8d61ac9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Nokian kaupunki - korjattu uusi pohja</Template>
  <TotalTime>0</TotalTime>
  <Words>528</Words>
  <Application>Microsoft Office PowerPoint</Application>
  <PresentationFormat>Laajakuva</PresentationFormat>
  <Paragraphs>104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Tumma_tausta</vt:lpstr>
      <vt:lpstr>Vaalea tausta</vt:lpstr>
      <vt:lpstr>Vanhempainilta</vt:lpstr>
      <vt:lpstr>Emäkosken koulu</vt:lpstr>
      <vt:lpstr>PowerPoint-esitys</vt:lpstr>
      <vt:lpstr>Yläkoulu on kasvun ja kehityksen aikaa…</vt:lpstr>
      <vt:lpstr>PowerPoint-esitys</vt:lpstr>
      <vt:lpstr>PowerPoint-esitys</vt:lpstr>
      <vt:lpstr>PowerPoint-esitys</vt:lpstr>
      <vt:lpstr>Emppiksen opiskeluhuolto</vt:lpstr>
      <vt:lpstr>Kouluyhteisöohjaaja</vt:lpstr>
      <vt:lpstr>Jos koulun aloitus jännittää:</vt:lpstr>
      <vt:lpstr>Opon opiskelusta</vt:lpstr>
      <vt:lpstr>Valtakunnalliset uudistukset 1.8.2025 alkaen</vt:lpstr>
      <vt:lpstr>Uudet luokat</vt:lpstr>
      <vt:lpstr>Luokanohjaajat</vt:lpstr>
      <vt:lpstr>PowerPoint-esitys</vt:lpstr>
    </vt:vector>
  </TitlesOfParts>
  <Company>Nokian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Vanhempainilta</dc:title>
  <dc:creator>Larikka Mari</dc:creator>
  <cp:lastModifiedBy>Linjamaa-Korppi Suvi</cp:lastModifiedBy>
  <cp:revision>22</cp:revision>
  <dcterms:created xsi:type="dcterms:W3CDTF">2024-05-10T06:40:21Z</dcterms:created>
  <dcterms:modified xsi:type="dcterms:W3CDTF">2025-05-15T09:23:59Z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0x010100030A17E66FA6D74AB58CCE4ECF844F56</vt:lpwstr>
  </property>
</Properties>
</file>